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8" d="100"/>
          <a:sy n="98" d="100"/>
        </p:scale>
        <p:origin x="110" y="91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D00A37-108F-4EB3-A4B6-A983F4D329B2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F1ED03-2AF3-47EF-8F01-A49EDAD31C5A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6316D2-9896-47A0-BD17-E634AF455023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67F9E4-7A00-4E92-9DB2-17891E6287D7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59A6D1-412D-476E-80D8-0E8E3EE9084B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D4BC19-13A2-4896-B0C4-F6B7A71101D2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BEE94-D7D7-476A-83BC-393428DDA868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0A0EE-C8E8-4375-B08E-14B955B00CCA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87B078-1C71-4259-AB7E-3F17F7FAE46D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789A7-75C8-4C8A-8B5F-23095651F559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937F97-DD64-45F0-91EA-C02C44F3325C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9C6460-5010-4B58-A43F-5C08EA599457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Bildplatzhalt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Bild 4" descr="Leerer Platzhalter zum Hinzufügen eines Bilds. Klicken Sie auf den Platzhalter, und wählen Sie das hinzuzufügende Bild a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  <a:p>
            <a:pPr lvl="5" rtl="0"/>
            <a:r>
              <a:rPr lang="de-DE" dirty="0"/>
              <a:t>Sechste Ebene</a:t>
            </a:r>
          </a:p>
          <a:p>
            <a:pPr lvl="6" rtl="0"/>
            <a:r>
              <a:rPr lang="de-DE" dirty="0"/>
              <a:t>Siebte Ebene</a:t>
            </a:r>
          </a:p>
          <a:p>
            <a:pPr lvl="7" rtl="0"/>
            <a:r>
              <a:rPr lang="de-DE" dirty="0"/>
              <a:t>Achte Ebene</a:t>
            </a:r>
          </a:p>
          <a:p>
            <a:pPr lvl="8" rtl="0"/>
            <a:r>
              <a:rPr lang="de-DE" dirty="0"/>
              <a:t>Neunte Ebene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11426F6-68D9-4103-BFA2-762B2E4529E7}" type="datetime1">
              <a:rPr lang="de-DE" smtClean="0"/>
              <a:t>13.01.2024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2276872"/>
            <a:ext cx="9144000" cy="2880320"/>
          </a:xfrm>
        </p:spPr>
        <p:txBody>
          <a:bodyPr rtlCol="0"/>
          <a:lstStyle/>
          <a:p>
            <a:pPr rtl="0"/>
            <a:br>
              <a:rPr kumimoji="0" lang="de-DE" altLang="de-DE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de-DE" altLang="de-DE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altLang="de-DE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Informationen zu den schriftlichen Realschul-Abschlussprüfungen 2023/24 </a:t>
            </a:r>
            <a:endParaRPr lang="de-D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C06546C8-7170-445E-B09D-583A201A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260649"/>
            <a:ext cx="10441160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63B65939-CC29-4370-BEB2-A404F426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471637"/>
            <a:ext cx="12461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AE710-D3EC-4D23-9AA6-63FA146E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63352"/>
          </a:xfrm>
        </p:spPr>
        <p:txBody>
          <a:bodyPr/>
          <a:lstStyle/>
          <a:p>
            <a:r>
              <a:rPr kumimoji="0" lang="de-DE" sz="32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Abschlussprüfungen Englisch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617F91-3760-4BDC-B969-64A5A377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408512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 D: Use </a:t>
            </a:r>
            <a:r>
              <a:rPr kumimoji="0" lang="de-DE" alt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Language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Korrektes Ergänzen von Sätzen (grammatikalisch, lexikalisch): </a:t>
            </a:r>
            <a:r>
              <a:rPr kumimoji="0" lang="de-DE" alt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fill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-in, multiple </a:t>
            </a:r>
            <a:r>
              <a:rPr kumimoji="0" lang="de-DE" alt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choice</a:t>
            </a: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 E: Text </a:t>
            </a:r>
            <a:r>
              <a:rPr kumimoji="0" lang="de-DE" alt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Production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Auswahl zwischen zwei Schreibaufträgen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Kurze Texte  zu vertrauten Themen oder zu Themen aus ihren Interessensgebieten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Tagebucheinträge, Briefe, E-Mails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eine selbst erlebte oder erfundene Geschichte mit einfachen Mitteln erzählen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inhaltlich unkomplizierte Texte zusammenfassen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Stellungnahmen schreiben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7501E944-71EF-42BE-B18C-6B9B68A3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79" y="5998570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FC6BBEE7-6F40-4E51-A2EB-8FFE544A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4" y="6160858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0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042DE-FBA3-479E-93C2-EEA7FB5D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Schriftliche Abschlussprüfungen </a:t>
            </a:r>
            <a:b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Mathematik</a:t>
            </a:r>
            <a:b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8DF8D-E818-44A7-9FE6-B7726DCA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84784"/>
            <a:ext cx="9601200" cy="5040560"/>
          </a:xfrm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Bearbeitungszeit: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135 Minuten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Erlaubte Hilfsmittel: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Formelsammlung ohne Musterbeispiele und eigene Einträge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technisch-wissenschaftlicher Taschenrechner, der nicht programmierbar und grafikfähig ist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Geodreieck, Lineal, Zirkel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8BB031D5-4CFF-48D1-B25A-61E95776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79" y="5998570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CDF1D28E-158C-4D87-8F74-6F074EE7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4" y="6160858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5A41B-6B62-4F68-9CC1-636BBF42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88640"/>
            <a:ext cx="9601200" cy="649560"/>
          </a:xfrm>
        </p:spPr>
        <p:txBody>
          <a:bodyPr/>
          <a:lstStyle/>
          <a:p>
            <a:r>
              <a:rPr kumimoji="0" lang="de-DE" sz="32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Abschlussprüfungen Mathematik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0BA113-B86D-4947-9F5C-91845BFDB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052736"/>
            <a:ext cx="9601200" cy="5544616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Pflichtaufgaben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Müssen alle gelöst werden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Mögliche Themenbereiche: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Runden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Zahlenfolgen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Formeln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Zuordnungen (proportional und antiproportional)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Prozent- und Zinsrechnung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Lineare Funktionen und Gleichungssysteme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Quadratische Funktionen und Gleichungen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Satz des Pythagoras, Winkelbeziehungen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Maßstab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Diagramme (Graphen, Block-, Säulen- und Kreisdiagramm …)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Konstruktionen (Dreieck, Schrägbild, Netz …) und Freihandskizze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Flächen und Körper (auch Masse)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Kreis und Kreisring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Satz des Thales…</a:t>
            </a:r>
          </a:p>
          <a:p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EF608A77-6EBC-4A21-B0B6-5B898B0C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79" y="5998570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A4B0BFDE-A221-46F2-8F1C-14DE8538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4" y="6160858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A655E-1BC2-4C1A-BB5B-5823E54A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91344"/>
          </a:xfrm>
        </p:spPr>
        <p:txBody>
          <a:bodyPr/>
          <a:lstStyle/>
          <a:p>
            <a:r>
              <a:rPr kumimoji="0" lang="de-DE" sz="32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Abschlussprüfungen Mathematik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8C5B3B-4D66-4F3E-90BD-DA637FC60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12776"/>
            <a:ext cx="9601200" cy="4824536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Wahlaufgaben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von 5 müssen bearbeitet werden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eine offene Aufgabe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Mögliche Themenbereiche: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Schätzen, Umgang mit offenen Aufgabenstellungen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Körperberechnung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Strahlensätze, Maßstab, Trigonometrie (Sinussatz, Kosinussatz)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Lineares und exponentielles Wachstum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Potenzgesetze, wissenschaftliche Schreibweise (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scientific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notation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Wahrscheinlichkeitsrechnung, Kombinatorik…</a:t>
            </a:r>
          </a:p>
          <a:p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05FD6B24-EF1E-494B-B485-849A3163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79" y="5998570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0779BC18-988F-44C9-AA75-7DC83694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4" y="6160858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6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37DBC-9AC2-8AE4-4891-63186C9E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kern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Bewertung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EA72B7-B8B7-8883-F6E7-8BF81E41C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Note der schriftlichen Abschlussprüfungen macht 1/3 der </a:t>
            </a:r>
            <a:r>
              <a:rPr kumimoji="0" lang="de-DE" alt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Fachnote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im Abschlusszeugnis aus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1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0CAEF-305A-4FE8-AE67-C387F357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628800"/>
            <a:ext cx="9144000" cy="522920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br>
              <a:rPr kumimoji="0" lang="de-DE" alt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de-DE" alt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de-DE" alt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de-DE" alt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de-DE" alt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br>
              <a:rPr lang="de-DE" altLang="de-DE" sz="4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kumimoji="0" lang="de-DE" alt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Weitere Informationen zu den schriftlichen Abschluss-prüfungen unter </a:t>
            </a:r>
            <a:br>
              <a:rPr kumimoji="0" lang="de-DE" alt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de-DE" altLang="de-DE" sz="4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de-DE" altLang="de-DE" sz="4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www.zaa.schule.hessen.de</a:t>
            </a:r>
            <a:br>
              <a:rPr kumimoji="0" lang="de-DE" altLang="de-DE" sz="4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B01C40A2-7D05-450F-BCC8-07C49F42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260649"/>
            <a:ext cx="8316414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51F04148-EB83-4EE6-8F4E-2E7E1BFF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476672"/>
            <a:ext cx="1008112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D0DC4-8EDD-41BA-8CA2-6BB6BE3D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444F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Schriftliche Abschlussprüfungen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5CBAEA-BF49-4DB0-9C75-A66209602000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Allgemeines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Bei Krankheit telefonische Entschuldigung bis 08:00 Uhr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Beginn: 09:00 Uhr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Abfrage nach der gesundheitlichen Lage; bei Nichtteilnahme bzw. Krankheit Vorlage eines ärztlichen Attests innerhalb von drei Tagen, ansonsten Prüfungsnote „ungenügend (6)“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Verbot von Handys und anderen kommunikationstechnischen Medien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Hinweis auf Vorgehensweise bei Täuschungen und Täuschungsversuchen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Unterschied: Reinschriftpapier und Konzeptpapier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Regelungen bei gewährtem Notenschutz und Nachteilsausgleich gelten wie bisher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Schriftliche Mitteilung der Ergebnisse der schriftlichen Abschlussprüfungen nach Abschluss aller Korrekturen (ca. 4 – 5 Wochen nach den schriftlichen Prüfungen)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nur ganze Noten (ohne Tendenzzeichen)</a:t>
            </a:r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81FBB0DB-B6A1-4261-8B26-35FD1693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79" y="5928556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629F8B11-76A4-46BD-A466-C91565C6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79" y="6042737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A3EE1-4195-4B77-84BD-69795168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40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444F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Schriftliche Abschlussprüfungen </a:t>
            </a:r>
            <a:br>
              <a:rPr kumimoji="0" lang="de-DE" sz="40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444F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40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444F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Deutsch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B5BCB0-31B7-417B-BCAC-CC534CB4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2204864"/>
            <a:ext cx="9601200" cy="2808312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Bearbeitungszeit: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180 Minuten (Beginn nach Klärung von  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Verständnisfragen)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Erlaubte Hilfsmittel: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Wörterbuch mit Begriffserklärungen (DUDEN)</a:t>
            </a:r>
          </a:p>
          <a:p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C6B6DBB3-1058-4789-98B7-B483439A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96" y="5928556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CC95A49E-4B31-47EF-8846-E0AC9869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4" y="6024092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9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7C8E9-1031-4C0C-9008-AB05CD22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Schriftliche Abschlussprüfungen </a:t>
            </a:r>
            <a:b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Deutsch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191B5A-A575-4DC7-847A-92E3533A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Zwei Texte zur Auswahl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lang="de-DE" sz="2800" kern="0" dirty="0">
                <a:solidFill>
                  <a:srgbClr val="000000"/>
                </a:solidFill>
                <a:latin typeface="Arial"/>
                <a:cs typeface="Arial"/>
              </a:rPr>
              <a:t>Prosa-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oder Sachtext)</a:t>
            </a:r>
          </a:p>
          <a:p>
            <a:pPr marL="0" marR="0" lvl="0" indent="0" algn="l" defTabSz="914400" rtl="0" eaLnBrk="1" fontAlgn="base" latinLnBrk="0" hangingPunct="1">
              <a:lnSpc>
                <a:spcPct val="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Mehrere Aufgaben in den Bereichen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Teil I: Lesen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Teil II: Schreiben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 II.A: Textproduktion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2" charset="2"/>
              </a:rPr>
              <a:t> zwei Wahlaufgaben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2" charset="2"/>
              </a:rPr>
              <a:t>                           Teil II.B: Sprachliche Richtigkeit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2" charset="2"/>
              </a:rPr>
              <a:t>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2" charset="2"/>
              </a:rPr>
              <a:t>                                          Rechtschreibung, Zeichensetzung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49C33430-84A5-4F6C-B165-20BE81FE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79" y="5987142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8B7DD487-9E0D-4109-9D5C-49ADFB3A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32" y="6093296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217EF-C594-406E-986D-5F12A6BB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91344"/>
          </a:xfrm>
        </p:spPr>
        <p:txBody>
          <a:bodyPr/>
          <a:lstStyle/>
          <a:p>
            <a:r>
              <a:rPr kumimoji="0" lang="de-DE" sz="32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Abschlussprüfungen Deutsch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DE70F5-BE9F-40F7-A71F-B667C2BA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268760"/>
            <a:ext cx="9601200" cy="505584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de-DE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de-DE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 I:Lesen</a:t>
            </a:r>
          </a:p>
          <a:p>
            <a:pPr marL="342900" marR="0" lvl="0" indent="-342900" algn="l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Aufgabenformate</a:t>
            </a: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geschlossene Formate wie Multiple-Choice-, Zuordnungs-,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Umordnungs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-, Richtig-Falsch-Items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halboffene Formate wie Kurzantwort-Items und Lückentexte</a:t>
            </a:r>
          </a:p>
          <a:p>
            <a:pPr marL="342900" marR="0" lvl="0" indent="-342900" algn="l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Aufgabeninhalte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Textverständnis (z.B. Auffinden von Informationen im Text oder Ordnen von Textinformationen)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Interpretation (z.B. Belegen von Textdeutungen)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formale Aspekte (z.B. Textsortenmerkmale, formaler Aufbau)</a:t>
            </a: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Bewertung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eindeutige und transparente Bewertungskriterien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Teil I keine Bewertung der Sprachrichtigkeit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40% der Gesamtnote</a:t>
            </a:r>
          </a:p>
          <a:p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1380549B-CA56-4996-B67A-95B09CF1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5928556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DE82E049-FCA6-41CF-ACDB-798406E4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956" y="6028163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29CD0-2D78-4260-AE07-1978FCDE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91344"/>
          </a:xfrm>
        </p:spPr>
        <p:txBody>
          <a:bodyPr/>
          <a:lstStyle/>
          <a:p>
            <a:r>
              <a:rPr kumimoji="0" lang="de-DE" sz="32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Abschlussprüfungen Deutsch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24B195-B46E-4B06-9132-1347197AB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484784"/>
            <a:ext cx="9601200" cy="4839816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 II: Schreiben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 II.A – Textproduktion (Wahlaufgabe)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Aufgabenformate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Zwei Wahlaufgaben: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eine Wahlaufgabe mit engem Bezug zum Lesetext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eine Wahlaufgabe mit thematischem Bezug zum Text (evtl. mit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eigenem Impuls wie z.B. einem Bild oder einem Zitat)</a:t>
            </a: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Aufgabeninhalte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Produktion einer der vier Textarten Erzählen, Berichten, Beschreiben, Argumentieren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Vorgabe einer Textsorte  (z.B. Brief, Tagebucheintrag) möglich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Bewertung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Aufbau, Inhalt, formale Aspekte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Sprachangemessenheit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Sprachrichtigkeit </a:t>
            </a:r>
          </a:p>
          <a:p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57CFC80B-7E66-40D2-8CFF-CD483F33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80" y="5892553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1210BF6D-4970-4624-81E7-2A2B0936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092" y="5997116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1CFE7-1A02-4E74-9F4D-6ADB34E8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91344"/>
          </a:xfrm>
        </p:spPr>
        <p:txBody>
          <a:bodyPr/>
          <a:lstStyle/>
          <a:p>
            <a:r>
              <a:rPr kumimoji="0" lang="de-DE" sz="32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Abschlussprüfungen Deutsch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705E55-6565-45BC-9A38-B9DB6C5B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340768"/>
            <a:ext cx="9601200" cy="5256584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 II. B - Sprachliche Richtigkeit </a:t>
            </a: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Aufgabenformate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Korrekturaufgaben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Multiple-Choice-Aufgaben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Einsetzaufgaben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Zuordnungsaufgaben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Inhalte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Bereiche: Rechtschreibung und Zeichensetzung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Regelwissen, Rechtschreibgespür, Korrekturfähigkeit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Bewertung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eindeutige Bewertung der Leistungen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gleiche Ausgangsbedingungen für alle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Schülerinnen und Schüler</a:t>
            </a:r>
          </a:p>
          <a:p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238E2C99-FE76-4346-B9DE-19A471C8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79" y="5998570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B03EC711-9223-4C4E-B6C3-D3A86E1A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4" y="6160858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9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9C840-E14D-4C78-9874-5FAA80AA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Schriftliche Abschlussprüfungen </a:t>
            </a:r>
            <a:b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44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Englisch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71F6D8-F577-4F30-9DE5-EB4F588E7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Bearbeitungszeit: 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135 Minuten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Erlaubte Hilfsmittel: 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zweisprachiges Wörterbuch Deutsch 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anose="05050102010706020507" pitchFamily="18" charset="2"/>
              </a:rPr>
              <a:t> Englisch</a:t>
            </a: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Aufgabenteile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 A: Listening </a:t>
            </a:r>
            <a:r>
              <a:rPr kumimoji="0" lang="de-DE" alt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Comprehension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verstehen Aussagen folgender Textsorten: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Ausschnitte aus Radiosendungen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Telefongespräche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Ansagen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Alltagsdialoge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Dazu gehören Aufgabenformate: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true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/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false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multiple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choice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fill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-in,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matching</a:t>
            </a: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0F340C2B-6EA5-49CC-A0EE-FB8306BF0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79" y="5998570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53D421EE-6586-4315-B77B-05228463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4" y="6160858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7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140DC-EAB9-4C87-9CAE-2084FA36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/>
          <a:lstStyle/>
          <a:p>
            <a:r>
              <a:rPr kumimoji="0" lang="de-DE" sz="32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Abschlussprüfungen Englisch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0A6BA3-8697-4AFE-9F7F-F951D1753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624536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 B: Reading </a:t>
            </a:r>
            <a:r>
              <a:rPr kumimoji="0" lang="de-DE" alt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Comprehension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verstehen Aussagen folgender Textsorten: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Briefe, Tagebucheinträge, Formulare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Sach- und Gebrauchstexte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Auszüge aus literarischen Texten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Artikel aus Zeitungen, Zeitschriften und Jugendmagazinen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SMS, E-Mail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Dazu gehören die Aufgabenformate: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true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false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/not in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text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multiple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choice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fill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-in,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matching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sequencing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answer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questions</a:t>
            </a: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 C: Mediation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entnehmen einem Lesetext (Textsorten: Sachtexte und Gebrauchstexte)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Informationen, die sie auf Deutsch wiedergeben: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Anzeigen, Schilder, Speisekarten, Fahrpläne, Internetseiten</a:t>
            </a:r>
          </a:p>
          <a:p>
            <a:endParaRPr lang="de-DE" dirty="0"/>
          </a:p>
        </p:txBody>
      </p:sp>
      <p:pic>
        <p:nvPicPr>
          <p:cNvPr id="4" name="Picture 7" descr="referenz-logo-links-oben">
            <a:extLst>
              <a:ext uri="{FF2B5EF4-FFF2-40B4-BE49-F238E27FC236}">
                <a16:creationId xmlns:a16="http://schemas.microsoft.com/office/drawing/2014/main" id="{42EFE332-EAD1-474E-AC58-EF9D31E7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79" y="5998570"/>
            <a:ext cx="237626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EC63A297-9980-4C07-BA50-CCF6F773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4" y="6160858"/>
            <a:ext cx="586582" cy="3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quarell_16: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30_TF02886637_TF02886637.potx" id="{ABC91835-6472-4B4C-B3C7-7AF73E6602A2}" vid="{D9920028-DAB3-4467-8B7B-910533C97CB6}"/>
    </a:ext>
  </a:extLst>
</a:theme>
</file>

<file path=ppt/theme/theme2.xml><?xml version="1.0" encoding="utf-8"?>
<a:theme xmlns:a="http://schemas.openxmlformats.org/drawingml/2006/main" name="Office-Design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Aquarellpräsentation (Breitbild)</Template>
  <TotalTime>0</TotalTime>
  <Words>822</Words>
  <Application>Microsoft Office PowerPoint</Application>
  <PresentationFormat>Benutzerdefiniert</PresentationFormat>
  <Paragraphs>174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Palatino Linotype</vt:lpstr>
      <vt:lpstr>Wingdings</vt:lpstr>
      <vt:lpstr>Aquarell_16:9</vt:lpstr>
      <vt:lpstr>  Informationen zu den schriftlichen Realschul-Abschlussprüfungen 2023/24 </vt:lpstr>
      <vt:lpstr>Schriftliche Abschlussprüfungen</vt:lpstr>
      <vt:lpstr> Schriftliche Abschlussprüfungen  Deutsch</vt:lpstr>
      <vt:lpstr>Schriftliche Abschlussprüfungen  Deutsch</vt:lpstr>
      <vt:lpstr>Schriftliche Abschlussprüfungen Deutsch</vt:lpstr>
      <vt:lpstr>Schriftliche Abschlussprüfungen Deutsch</vt:lpstr>
      <vt:lpstr>Schriftliche Abschlussprüfungen Deutsch</vt:lpstr>
      <vt:lpstr>Schriftliche Abschlussprüfungen  Englisch</vt:lpstr>
      <vt:lpstr>Schriftliche Abschlussprüfungen Englisch</vt:lpstr>
      <vt:lpstr>Schriftliche Abschlussprüfungen Englisch</vt:lpstr>
      <vt:lpstr>Schriftliche Abschlussprüfungen  Mathematik </vt:lpstr>
      <vt:lpstr>Schriftliche Abschlussprüfungen Mathematik</vt:lpstr>
      <vt:lpstr>Schriftliche Abschlussprüfungen Mathematik</vt:lpstr>
      <vt:lpstr>Bewertung</vt:lpstr>
      <vt:lpstr>                          Weitere Informationen zu den schriftlichen Abschluss-prüfungen unter   www.zaa.schule.hessen.de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Informationen zu den Realschul-Abschlussprüfungen 2021/22</dc:title>
  <dc:creator>Mirjam Peitz</dc:creator>
  <cp:lastModifiedBy>Mirjam Peitz</cp:lastModifiedBy>
  <cp:revision>35</cp:revision>
  <dcterms:created xsi:type="dcterms:W3CDTF">2021-05-14T14:32:29Z</dcterms:created>
  <dcterms:modified xsi:type="dcterms:W3CDTF">2024-01-13T12:06:15Z</dcterms:modified>
</cp:coreProperties>
</file>